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4"/>
  </p:notesMasterIdLst>
  <p:sldIdLst>
    <p:sldId id="286" r:id="rId2"/>
    <p:sldId id="296" r:id="rId3"/>
    <p:sldId id="300" r:id="rId4"/>
    <p:sldId id="307" r:id="rId5"/>
    <p:sldId id="308" r:id="rId6"/>
    <p:sldId id="301" r:id="rId7"/>
    <p:sldId id="302" r:id="rId8"/>
    <p:sldId id="299" r:id="rId9"/>
    <p:sldId id="297" r:id="rId10"/>
    <p:sldId id="305" r:id="rId11"/>
    <p:sldId id="306" r:id="rId12"/>
    <p:sldId id="30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260762-EBBF-428F-BE07-73C58B0FD26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93E22D-E241-47AA-8AD4-0313C6D5C9DF}">
      <dgm:prSet phldrT="[Текст]" custT="1"/>
      <dgm:spPr/>
      <dgm:t>
        <a:bodyPr/>
        <a:lstStyle/>
        <a:p>
          <a:r>
            <a:rPr lang="ru-RU" sz="1600" b="1" dirty="0" smtClean="0"/>
            <a:t>Составление и реализация интерактивных планов уроков</a:t>
          </a:r>
          <a:endParaRPr lang="ru-RU" sz="1600" b="1" dirty="0"/>
        </a:p>
      </dgm:t>
    </dgm:pt>
    <dgm:pt modelId="{E9D504C6-E127-42C8-8506-7E4BADD88A33}" type="parTrans" cxnId="{A9725D01-D0A2-492E-9246-F7CEFA50575F}">
      <dgm:prSet/>
      <dgm:spPr/>
      <dgm:t>
        <a:bodyPr/>
        <a:lstStyle/>
        <a:p>
          <a:endParaRPr lang="ru-RU"/>
        </a:p>
      </dgm:t>
    </dgm:pt>
    <dgm:pt modelId="{CF79FF15-D8BF-429D-9137-7BE42C8336C3}" type="sibTrans" cxnId="{A9725D01-D0A2-492E-9246-F7CEFA50575F}">
      <dgm:prSet/>
      <dgm:spPr/>
      <dgm:t>
        <a:bodyPr/>
        <a:lstStyle/>
        <a:p>
          <a:endParaRPr lang="ru-RU"/>
        </a:p>
      </dgm:t>
    </dgm:pt>
    <dgm:pt modelId="{F264D4EF-EA07-4BD5-B978-647DCAB1A64E}">
      <dgm:prSet phldrT="[Текст]" custT="1"/>
      <dgm:spPr/>
      <dgm:t>
        <a:bodyPr/>
        <a:lstStyle/>
        <a:p>
          <a:r>
            <a:rPr lang="ru-RU" sz="1600" b="1" dirty="0" smtClean="0"/>
            <a:t>Проведение уроков с применением инновационных методов преподавания</a:t>
          </a:r>
          <a:endParaRPr lang="ru-RU" sz="1600" b="1" dirty="0"/>
        </a:p>
      </dgm:t>
    </dgm:pt>
    <dgm:pt modelId="{B1020BBD-EE43-425F-81EE-70D1CF00A74D}" type="parTrans" cxnId="{62BB6C4F-5357-469C-8A8C-4E3C5FA2A3C7}">
      <dgm:prSet/>
      <dgm:spPr/>
      <dgm:t>
        <a:bodyPr/>
        <a:lstStyle/>
        <a:p>
          <a:endParaRPr lang="ru-RU"/>
        </a:p>
      </dgm:t>
    </dgm:pt>
    <dgm:pt modelId="{7199CB8C-4A16-4F26-95ED-A8A59C85899E}" type="sibTrans" cxnId="{62BB6C4F-5357-469C-8A8C-4E3C5FA2A3C7}">
      <dgm:prSet/>
      <dgm:spPr/>
      <dgm:t>
        <a:bodyPr/>
        <a:lstStyle/>
        <a:p>
          <a:endParaRPr lang="ru-RU"/>
        </a:p>
      </dgm:t>
    </dgm:pt>
    <dgm:pt modelId="{099F8A89-CEC8-4C40-878F-3F988A97A637}">
      <dgm:prSet phldrT="[Текст]"/>
      <dgm:spPr/>
      <dgm:t>
        <a:bodyPr/>
        <a:lstStyle/>
        <a:p>
          <a:r>
            <a:rPr lang="ru-RU" dirty="0" smtClean="0"/>
            <a:t>Внедрение ФГОС в урочную и внеурочную деятельность</a:t>
          </a:r>
          <a:endParaRPr lang="ru-RU" dirty="0"/>
        </a:p>
      </dgm:t>
    </dgm:pt>
    <dgm:pt modelId="{253EC3D9-386E-4C94-94DB-636E6021DAC3}" type="parTrans" cxnId="{A623C3B3-E786-4266-8065-17016D12E30A}">
      <dgm:prSet/>
      <dgm:spPr/>
      <dgm:t>
        <a:bodyPr/>
        <a:lstStyle/>
        <a:p>
          <a:endParaRPr lang="ru-RU"/>
        </a:p>
      </dgm:t>
    </dgm:pt>
    <dgm:pt modelId="{A9127C65-C76F-4D62-B8DC-E5C58870221A}" type="sibTrans" cxnId="{A623C3B3-E786-4266-8065-17016D12E30A}">
      <dgm:prSet/>
      <dgm:spPr/>
      <dgm:t>
        <a:bodyPr/>
        <a:lstStyle/>
        <a:p>
          <a:endParaRPr lang="ru-RU"/>
        </a:p>
      </dgm:t>
    </dgm:pt>
    <dgm:pt modelId="{B4774F03-443D-4D4D-8E91-F407E8F2C8C8}">
      <dgm:prSet phldrT="[Текст]" custT="1"/>
      <dgm:spPr/>
      <dgm:t>
        <a:bodyPr/>
        <a:lstStyle/>
        <a:p>
          <a:r>
            <a:rPr lang="ru-RU" sz="1600" b="1" dirty="0" smtClean="0"/>
            <a:t>Эффективное и целесообразное использование ИКТ на уроках</a:t>
          </a:r>
          <a:endParaRPr lang="ru-RU" sz="1600" b="1" dirty="0"/>
        </a:p>
      </dgm:t>
    </dgm:pt>
    <dgm:pt modelId="{D79272D1-B9C7-4E51-A1B1-233203C55CAF}" type="parTrans" cxnId="{F960AA6A-9100-40FB-906B-918BA4933D79}">
      <dgm:prSet/>
      <dgm:spPr/>
      <dgm:t>
        <a:bodyPr/>
        <a:lstStyle/>
        <a:p>
          <a:endParaRPr lang="ru-RU"/>
        </a:p>
      </dgm:t>
    </dgm:pt>
    <dgm:pt modelId="{1E919418-1D38-4912-A351-7E78E031B0B5}" type="sibTrans" cxnId="{F960AA6A-9100-40FB-906B-918BA4933D79}">
      <dgm:prSet/>
      <dgm:spPr/>
      <dgm:t>
        <a:bodyPr/>
        <a:lstStyle/>
        <a:p>
          <a:endParaRPr lang="ru-RU"/>
        </a:p>
      </dgm:t>
    </dgm:pt>
    <dgm:pt modelId="{F74CB585-26D5-4F9F-B9C1-FCB6179366E6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Дифференцированный подход в работе с детьми с особыми образовательными потребностями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7480BB8B-20EA-4EC8-A6D0-99877B0272F0}" type="parTrans" cxnId="{16834D42-E565-43A9-8AA6-D0FDF87811B0}">
      <dgm:prSet/>
      <dgm:spPr/>
      <dgm:t>
        <a:bodyPr/>
        <a:lstStyle/>
        <a:p>
          <a:endParaRPr lang="ru-RU"/>
        </a:p>
      </dgm:t>
    </dgm:pt>
    <dgm:pt modelId="{A41021A3-8EA4-4475-99A6-DB2D3978EE6C}" type="sibTrans" cxnId="{16834D42-E565-43A9-8AA6-D0FDF87811B0}">
      <dgm:prSet/>
      <dgm:spPr/>
      <dgm:t>
        <a:bodyPr/>
        <a:lstStyle/>
        <a:p>
          <a:endParaRPr lang="ru-RU"/>
        </a:p>
      </dgm:t>
    </dgm:pt>
    <dgm:pt modelId="{2832E089-15F7-4B02-BB38-4539121914A5}">
      <dgm:prSet custT="1"/>
      <dgm:spPr/>
      <dgm:t>
        <a:bodyPr/>
        <a:lstStyle/>
        <a:p>
          <a:r>
            <a:rPr lang="ru-RU" sz="2000" dirty="0" smtClean="0"/>
            <a:t>Формирование у учеников активной гражданской позиции</a:t>
          </a:r>
          <a:endParaRPr lang="ru-RU" sz="2000" dirty="0"/>
        </a:p>
      </dgm:t>
    </dgm:pt>
    <dgm:pt modelId="{4E0B0DF8-7FA0-48F4-8C09-B3D4FC1D3E9A}" type="parTrans" cxnId="{0118AE8D-51E6-4B54-9571-6B822BFBA363}">
      <dgm:prSet/>
      <dgm:spPr/>
      <dgm:t>
        <a:bodyPr/>
        <a:lstStyle/>
        <a:p>
          <a:endParaRPr lang="ru-RU"/>
        </a:p>
      </dgm:t>
    </dgm:pt>
    <dgm:pt modelId="{1823EFA1-6A35-4D46-8594-99B08DF45D3F}" type="sibTrans" cxnId="{0118AE8D-51E6-4B54-9571-6B822BFBA363}">
      <dgm:prSet/>
      <dgm:spPr/>
      <dgm:t>
        <a:bodyPr/>
        <a:lstStyle/>
        <a:p>
          <a:endParaRPr lang="ru-RU"/>
        </a:p>
      </dgm:t>
    </dgm:pt>
    <dgm:pt modelId="{B2175F31-E8FF-41A3-B365-D3840B2C3641}" type="pres">
      <dgm:prSet presAssocID="{C8260762-EBBF-428F-BE07-73C58B0FD2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1F809D-9A73-4FE7-B78D-5091F5973898}" type="pres">
      <dgm:prSet presAssocID="{3A93E22D-E241-47AA-8AD4-0313C6D5C9DF}" presName="node" presStyleLbl="node1" presStyleIdx="0" presStyleCnt="6" custScaleX="125576" custScaleY="192312" custRadScaleRad="82521" custRadScaleInc="20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193F1-E7BC-4182-A48E-415CDC915EC8}" type="pres">
      <dgm:prSet presAssocID="{3A93E22D-E241-47AA-8AD4-0313C6D5C9DF}" presName="spNode" presStyleCnt="0"/>
      <dgm:spPr/>
    </dgm:pt>
    <dgm:pt modelId="{2B72437F-3F72-4609-97A3-089E5920EDEF}" type="pres">
      <dgm:prSet presAssocID="{CF79FF15-D8BF-429D-9137-7BE42C8336C3}" presName="sibTrans" presStyleLbl="sibTrans1D1" presStyleIdx="0" presStyleCnt="6"/>
      <dgm:spPr/>
      <dgm:t>
        <a:bodyPr/>
        <a:lstStyle/>
        <a:p>
          <a:endParaRPr lang="ru-RU"/>
        </a:p>
      </dgm:t>
    </dgm:pt>
    <dgm:pt modelId="{2ABFF184-CE4B-4A0E-AA4C-DF18C01E5E9B}" type="pres">
      <dgm:prSet presAssocID="{F264D4EF-EA07-4BD5-B978-647DCAB1A64E}" presName="node" presStyleLbl="node1" presStyleIdx="1" presStyleCnt="6" custScaleX="148669" custScaleY="180937" custRadScaleRad="106350" custRadScaleInc="19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F9362-A9F2-4DFC-8838-CA3A511CF72C}" type="pres">
      <dgm:prSet presAssocID="{F264D4EF-EA07-4BD5-B978-647DCAB1A64E}" presName="spNode" presStyleCnt="0"/>
      <dgm:spPr/>
    </dgm:pt>
    <dgm:pt modelId="{C136551C-2F53-4B02-8F4D-A1CEF921E6D2}" type="pres">
      <dgm:prSet presAssocID="{7199CB8C-4A16-4F26-95ED-A8A59C85899E}" presName="sibTrans" presStyleLbl="sibTrans1D1" presStyleIdx="1" presStyleCnt="6"/>
      <dgm:spPr/>
      <dgm:t>
        <a:bodyPr/>
        <a:lstStyle/>
        <a:p>
          <a:endParaRPr lang="ru-RU"/>
        </a:p>
      </dgm:t>
    </dgm:pt>
    <dgm:pt modelId="{8B0B14C8-6814-4874-BE0C-D3BBC77CC07F}" type="pres">
      <dgm:prSet presAssocID="{099F8A89-CEC8-4C40-878F-3F988A97A637}" presName="node" presStyleLbl="node1" presStyleIdx="2" presStyleCnt="6" custScaleX="125861" custScaleY="182676" custRadScaleRad="107748" custRadScaleInc="-490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25038-C282-44D8-A6DE-C712F01972F3}" type="pres">
      <dgm:prSet presAssocID="{099F8A89-CEC8-4C40-878F-3F988A97A637}" presName="spNode" presStyleCnt="0"/>
      <dgm:spPr/>
    </dgm:pt>
    <dgm:pt modelId="{8120948D-6FCD-4C94-81E9-F80F7150F9F5}" type="pres">
      <dgm:prSet presAssocID="{A9127C65-C76F-4D62-B8DC-E5C58870221A}" presName="sibTrans" presStyleLbl="sibTrans1D1" presStyleIdx="2" presStyleCnt="6"/>
      <dgm:spPr/>
      <dgm:t>
        <a:bodyPr/>
        <a:lstStyle/>
        <a:p>
          <a:endParaRPr lang="ru-RU"/>
        </a:p>
      </dgm:t>
    </dgm:pt>
    <dgm:pt modelId="{C11AEE0D-35C1-4062-A765-186085211569}" type="pres">
      <dgm:prSet presAssocID="{B4774F03-443D-4D4D-8E91-F407E8F2C8C8}" presName="node" presStyleLbl="node1" presStyleIdx="3" presStyleCnt="6" custScaleX="155755" custScaleY="167727" custRadScaleRad="83580" custRadScaleInc="-31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A2416E-D042-4F28-B791-4D4DD26FAFB8}" type="pres">
      <dgm:prSet presAssocID="{B4774F03-443D-4D4D-8E91-F407E8F2C8C8}" presName="spNode" presStyleCnt="0"/>
      <dgm:spPr/>
    </dgm:pt>
    <dgm:pt modelId="{C83627F6-B65A-4169-9BF1-FDB5B81738D4}" type="pres">
      <dgm:prSet presAssocID="{1E919418-1D38-4912-A351-7E78E031B0B5}" presName="sibTrans" presStyleLbl="sibTrans1D1" presStyleIdx="3" presStyleCnt="6"/>
      <dgm:spPr/>
      <dgm:t>
        <a:bodyPr/>
        <a:lstStyle/>
        <a:p>
          <a:endParaRPr lang="ru-RU"/>
        </a:p>
      </dgm:t>
    </dgm:pt>
    <dgm:pt modelId="{0C5ED8CF-F07E-4F4A-A0AD-E6AD2913B8B5}" type="pres">
      <dgm:prSet presAssocID="{2832E089-15F7-4B02-BB38-4539121914A5}" presName="node" presStyleLbl="node1" presStyleIdx="4" presStyleCnt="6" custScaleX="154484" custScaleY="178908" custRadScaleRad="105583" custRadScaleInc="300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37D3A-957B-45DB-855B-F81533B727FA}" type="pres">
      <dgm:prSet presAssocID="{2832E089-15F7-4B02-BB38-4539121914A5}" presName="spNode" presStyleCnt="0"/>
      <dgm:spPr/>
    </dgm:pt>
    <dgm:pt modelId="{0B973E0F-DF49-439F-AA5C-D2C9B91EDB30}" type="pres">
      <dgm:prSet presAssocID="{1823EFA1-6A35-4D46-8594-99B08DF45D3F}" presName="sibTrans" presStyleLbl="sibTrans1D1" presStyleIdx="4" presStyleCnt="6"/>
      <dgm:spPr/>
      <dgm:t>
        <a:bodyPr/>
        <a:lstStyle/>
        <a:p>
          <a:endParaRPr lang="ru-RU"/>
        </a:p>
      </dgm:t>
    </dgm:pt>
    <dgm:pt modelId="{2E558070-6AE9-466B-ADC7-71BB970CE4DE}" type="pres">
      <dgm:prSet presAssocID="{F74CB585-26D5-4F9F-B9C1-FCB6179366E6}" presName="node" presStyleLbl="node1" presStyleIdx="5" presStyleCnt="6" custScaleX="158240" custScaleY="217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207257-B26E-4CB8-B1F1-54D703B77ABB}" type="pres">
      <dgm:prSet presAssocID="{F74CB585-26D5-4F9F-B9C1-FCB6179366E6}" presName="spNode" presStyleCnt="0"/>
      <dgm:spPr/>
    </dgm:pt>
    <dgm:pt modelId="{027D0368-B7C8-47F3-90EF-946B9530423D}" type="pres">
      <dgm:prSet presAssocID="{A41021A3-8EA4-4475-99A6-DB2D3978EE6C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A623C3B3-E786-4266-8065-17016D12E30A}" srcId="{C8260762-EBBF-428F-BE07-73C58B0FD26C}" destId="{099F8A89-CEC8-4C40-878F-3F988A97A637}" srcOrd="2" destOrd="0" parTransId="{253EC3D9-386E-4C94-94DB-636E6021DAC3}" sibTransId="{A9127C65-C76F-4D62-B8DC-E5C58870221A}"/>
    <dgm:cxn modelId="{98A1896E-C5D2-4EA3-AB36-8E5A5E8B4DB2}" type="presOf" srcId="{1823EFA1-6A35-4D46-8594-99B08DF45D3F}" destId="{0B973E0F-DF49-439F-AA5C-D2C9B91EDB30}" srcOrd="0" destOrd="0" presId="urn:microsoft.com/office/officeart/2005/8/layout/cycle6"/>
    <dgm:cxn modelId="{8AB127F7-E959-4860-84A2-294FDEEA9F6E}" type="presOf" srcId="{F74CB585-26D5-4F9F-B9C1-FCB6179366E6}" destId="{2E558070-6AE9-466B-ADC7-71BB970CE4DE}" srcOrd="0" destOrd="0" presId="urn:microsoft.com/office/officeart/2005/8/layout/cycle6"/>
    <dgm:cxn modelId="{83BEA1DF-4B00-42C6-9D06-5C868DBFEFB4}" type="presOf" srcId="{3A93E22D-E241-47AA-8AD4-0313C6D5C9DF}" destId="{CA1F809D-9A73-4FE7-B78D-5091F5973898}" srcOrd="0" destOrd="0" presId="urn:microsoft.com/office/officeart/2005/8/layout/cycle6"/>
    <dgm:cxn modelId="{F960AA6A-9100-40FB-906B-918BA4933D79}" srcId="{C8260762-EBBF-428F-BE07-73C58B0FD26C}" destId="{B4774F03-443D-4D4D-8E91-F407E8F2C8C8}" srcOrd="3" destOrd="0" parTransId="{D79272D1-B9C7-4E51-A1B1-233203C55CAF}" sibTransId="{1E919418-1D38-4912-A351-7E78E031B0B5}"/>
    <dgm:cxn modelId="{3129498E-615D-42D3-9EE5-130C6C1EB982}" type="presOf" srcId="{A9127C65-C76F-4D62-B8DC-E5C58870221A}" destId="{8120948D-6FCD-4C94-81E9-F80F7150F9F5}" srcOrd="0" destOrd="0" presId="urn:microsoft.com/office/officeart/2005/8/layout/cycle6"/>
    <dgm:cxn modelId="{6EEC1736-EDAC-4DBF-971D-3A7A785FD1BA}" type="presOf" srcId="{CF79FF15-D8BF-429D-9137-7BE42C8336C3}" destId="{2B72437F-3F72-4609-97A3-089E5920EDEF}" srcOrd="0" destOrd="0" presId="urn:microsoft.com/office/officeart/2005/8/layout/cycle6"/>
    <dgm:cxn modelId="{16834D42-E565-43A9-8AA6-D0FDF87811B0}" srcId="{C8260762-EBBF-428F-BE07-73C58B0FD26C}" destId="{F74CB585-26D5-4F9F-B9C1-FCB6179366E6}" srcOrd="5" destOrd="0" parTransId="{7480BB8B-20EA-4EC8-A6D0-99877B0272F0}" sibTransId="{A41021A3-8EA4-4475-99A6-DB2D3978EE6C}"/>
    <dgm:cxn modelId="{DABA8D65-005B-467C-B6BC-D1AF993FEAC9}" type="presOf" srcId="{F264D4EF-EA07-4BD5-B978-647DCAB1A64E}" destId="{2ABFF184-CE4B-4A0E-AA4C-DF18C01E5E9B}" srcOrd="0" destOrd="0" presId="urn:microsoft.com/office/officeart/2005/8/layout/cycle6"/>
    <dgm:cxn modelId="{62BB6C4F-5357-469C-8A8C-4E3C5FA2A3C7}" srcId="{C8260762-EBBF-428F-BE07-73C58B0FD26C}" destId="{F264D4EF-EA07-4BD5-B978-647DCAB1A64E}" srcOrd="1" destOrd="0" parTransId="{B1020BBD-EE43-425F-81EE-70D1CF00A74D}" sibTransId="{7199CB8C-4A16-4F26-95ED-A8A59C85899E}"/>
    <dgm:cxn modelId="{4CC2B8CC-5293-4BC2-830D-8890E4D0C825}" type="presOf" srcId="{2832E089-15F7-4B02-BB38-4539121914A5}" destId="{0C5ED8CF-F07E-4F4A-A0AD-E6AD2913B8B5}" srcOrd="0" destOrd="0" presId="urn:microsoft.com/office/officeart/2005/8/layout/cycle6"/>
    <dgm:cxn modelId="{A9725D01-D0A2-492E-9246-F7CEFA50575F}" srcId="{C8260762-EBBF-428F-BE07-73C58B0FD26C}" destId="{3A93E22D-E241-47AA-8AD4-0313C6D5C9DF}" srcOrd="0" destOrd="0" parTransId="{E9D504C6-E127-42C8-8506-7E4BADD88A33}" sibTransId="{CF79FF15-D8BF-429D-9137-7BE42C8336C3}"/>
    <dgm:cxn modelId="{FE776D1F-D94B-4332-BA7E-33E4C868D768}" type="presOf" srcId="{B4774F03-443D-4D4D-8E91-F407E8F2C8C8}" destId="{C11AEE0D-35C1-4062-A765-186085211569}" srcOrd="0" destOrd="0" presId="urn:microsoft.com/office/officeart/2005/8/layout/cycle6"/>
    <dgm:cxn modelId="{39EE3489-1250-467B-9EF6-9C479BDEEBD8}" type="presOf" srcId="{1E919418-1D38-4912-A351-7E78E031B0B5}" destId="{C83627F6-B65A-4169-9BF1-FDB5B81738D4}" srcOrd="0" destOrd="0" presId="urn:microsoft.com/office/officeart/2005/8/layout/cycle6"/>
    <dgm:cxn modelId="{0118AE8D-51E6-4B54-9571-6B822BFBA363}" srcId="{C8260762-EBBF-428F-BE07-73C58B0FD26C}" destId="{2832E089-15F7-4B02-BB38-4539121914A5}" srcOrd="4" destOrd="0" parTransId="{4E0B0DF8-7FA0-48F4-8C09-B3D4FC1D3E9A}" sibTransId="{1823EFA1-6A35-4D46-8594-99B08DF45D3F}"/>
    <dgm:cxn modelId="{A51FC522-2316-42FF-8249-30D8A020CAD6}" type="presOf" srcId="{A41021A3-8EA4-4475-99A6-DB2D3978EE6C}" destId="{027D0368-B7C8-47F3-90EF-946B9530423D}" srcOrd="0" destOrd="0" presId="urn:microsoft.com/office/officeart/2005/8/layout/cycle6"/>
    <dgm:cxn modelId="{93AA56F4-4EAE-43E3-A63C-E40F16070A1E}" type="presOf" srcId="{C8260762-EBBF-428F-BE07-73C58B0FD26C}" destId="{B2175F31-E8FF-41A3-B365-D3840B2C3641}" srcOrd="0" destOrd="0" presId="urn:microsoft.com/office/officeart/2005/8/layout/cycle6"/>
    <dgm:cxn modelId="{F1A08A2A-C5D8-413D-8C02-2C14978B78CC}" type="presOf" srcId="{099F8A89-CEC8-4C40-878F-3F988A97A637}" destId="{8B0B14C8-6814-4874-BE0C-D3BBC77CC07F}" srcOrd="0" destOrd="0" presId="urn:microsoft.com/office/officeart/2005/8/layout/cycle6"/>
    <dgm:cxn modelId="{94A6D019-441C-41F8-88A6-DD74DB38FAC7}" type="presOf" srcId="{7199CB8C-4A16-4F26-95ED-A8A59C85899E}" destId="{C136551C-2F53-4B02-8F4D-A1CEF921E6D2}" srcOrd="0" destOrd="0" presId="urn:microsoft.com/office/officeart/2005/8/layout/cycle6"/>
    <dgm:cxn modelId="{4CEFEA99-BE9A-46FC-B9FB-9E796CACC745}" type="presParOf" srcId="{B2175F31-E8FF-41A3-B365-D3840B2C3641}" destId="{CA1F809D-9A73-4FE7-B78D-5091F5973898}" srcOrd="0" destOrd="0" presId="urn:microsoft.com/office/officeart/2005/8/layout/cycle6"/>
    <dgm:cxn modelId="{53CB8B12-AD67-4294-AE04-B422B642C9FB}" type="presParOf" srcId="{B2175F31-E8FF-41A3-B365-D3840B2C3641}" destId="{6E0193F1-E7BC-4182-A48E-415CDC915EC8}" srcOrd="1" destOrd="0" presId="urn:microsoft.com/office/officeart/2005/8/layout/cycle6"/>
    <dgm:cxn modelId="{7CF466A9-951C-428F-8565-CA393A1B64FF}" type="presParOf" srcId="{B2175F31-E8FF-41A3-B365-D3840B2C3641}" destId="{2B72437F-3F72-4609-97A3-089E5920EDEF}" srcOrd="2" destOrd="0" presId="urn:microsoft.com/office/officeart/2005/8/layout/cycle6"/>
    <dgm:cxn modelId="{22D77A9E-B074-4067-8AC4-7610A78184F4}" type="presParOf" srcId="{B2175F31-E8FF-41A3-B365-D3840B2C3641}" destId="{2ABFF184-CE4B-4A0E-AA4C-DF18C01E5E9B}" srcOrd="3" destOrd="0" presId="urn:microsoft.com/office/officeart/2005/8/layout/cycle6"/>
    <dgm:cxn modelId="{2AAC9DC4-1CA6-4E6E-928C-B45177E9AA08}" type="presParOf" srcId="{B2175F31-E8FF-41A3-B365-D3840B2C3641}" destId="{085F9362-A9F2-4DFC-8838-CA3A511CF72C}" srcOrd="4" destOrd="0" presId="urn:microsoft.com/office/officeart/2005/8/layout/cycle6"/>
    <dgm:cxn modelId="{81B40F45-94FB-4FF9-A45B-3544895CDCC1}" type="presParOf" srcId="{B2175F31-E8FF-41A3-B365-D3840B2C3641}" destId="{C136551C-2F53-4B02-8F4D-A1CEF921E6D2}" srcOrd="5" destOrd="0" presId="urn:microsoft.com/office/officeart/2005/8/layout/cycle6"/>
    <dgm:cxn modelId="{0C3F7F9A-6FB8-4A3D-9409-50E4A3E57C6F}" type="presParOf" srcId="{B2175F31-E8FF-41A3-B365-D3840B2C3641}" destId="{8B0B14C8-6814-4874-BE0C-D3BBC77CC07F}" srcOrd="6" destOrd="0" presId="urn:microsoft.com/office/officeart/2005/8/layout/cycle6"/>
    <dgm:cxn modelId="{20A702AF-EC52-4A95-93E3-D0F99C81E5DF}" type="presParOf" srcId="{B2175F31-E8FF-41A3-B365-D3840B2C3641}" destId="{35C25038-C282-44D8-A6DE-C712F01972F3}" srcOrd="7" destOrd="0" presId="urn:microsoft.com/office/officeart/2005/8/layout/cycle6"/>
    <dgm:cxn modelId="{4829820B-6C3D-49A5-BD38-6C13CF866AF1}" type="presParOf" srcId="{B2175F31-E8FF-41A3-B365-D3840B2C3641}" destId="{8120948D-6FCD-4C94-81E9-F80F7150F9F5}" srcOrd="8" destOrd="0" presId="urn:microsoft.com/office/officeart/2005/8/layout/cycle6"/>
    <dgm:cxn modelId="{2BE82450-5134-4FFD-A981-B6E902EF75C1}" type="presParOf" srcId="{B2175F31-E8FF-41A3-B365-D3840B2C3641}" destId="{C11AEE0D-35C1-4062-A765-186085211569}" srcOrd="9" destOrd="0" presId="urn:microsoft.com/office/officeart/2005/8/layout/cycle6"/>
    <dgm:cxn modelId="{0B1E37E3-8AAF-4F25-83F7-7E31F716DE35}" type="presParOf" srcId="{B2175F31-E8FF-41A3-B365-D3840B2C3641}" destId="{91A2416E-D042-4F28-B791-4D4DD26FAFB8}" srcOrd="10" destOrd="0" presId="urn:microsoft.com/office/officeart/2005/8/layout/cycle6"/>
    <dgm:cxn modelId="{C5F77C9F-EFE9-42AB-8E45-D3230B520B4D}" type="presParOf" srcId="{B2175F31-E8FF-41A3-B365-D3840B2C3641}" destId="{C83627F6-B65A-4169-9BF1-FDB5B81738D4}" srcOrd="11" destOrd="0" presId="urn:microsoft.com/office/officeart/2005/8/layout/cycle6"/>
    <dgm:cxn modelId="{22DCDE53-5A90-4CD8-AE4E-A0D5D2E4D1C8}" type="presParOf" srcId="{B2175F31-E8FF-41A3-B365-D3840B2C3641}" destId="{0C5ED8CF-F07E-4F4A-A0AD-E6AD2913B8B5}" srcOrd="12" destOrd="0" presId="urn:microsoft.com/office/officeart/2005/8/layout/cycle6"/>
    <dgm:cxn modelId="{F096728A-DA5C-467B-A570-89ED42BC2194}" type="presParOf" srcId="{B2175F31-E8FF-41A3-B365-D3840B2C3641}" destId="{BD137D3A-957B-45DB-855B-F81533B727FA}" srcOrd="13" destOrd="0" presId="urn:microsoft.com/office/officeart/2005/8/layout/cycle6"/>
    <dgm:cxn modelId="{A97793F7-DA80-4539-8335-976854CB494E}" type="presParOf" srcId="{B2175F31-E8FF-41A3-B365-D3840B2C3641}" destId="{0B973E0F-DF49-439F-AA5C-D2C9B91EDB30}" srcOrd="14" destOrd="0" presId="urn:microsoft.com/office/officeart/2005/8/layout/cycle6"/>
    <dgm:cxn modelId="{71CCCFEA-8B64-40C1-B982-9D47CB07121E}" type="presParOf" srcId="{B2175F31-E8FF-41A3-B365-D3840B2C3641}" destId="{2E558070-6AE9-466B-ADC7-71BB970CE4DE}" srcOrd="15" destOrd="0" presId="urn:microsoft.com/office/officeart/2005/8/layout/cycle6"/>
    <dgm:cxn modelId="{6BC4AEBD-83B5-44E8-A6CB-FD20B4167825}" type="presParOf" srcId="{B2175F31-E8FF-41A3-B365-D3840B2C3641}" destId="{B7207257-B26E-4CB8-B1F1-54D703B77ABB}" srcOrd="16" destOrd="0" presId="urn:microsoft.com/office/officeart/2005/8/layout/cycle6"/>
    <dgm:cxn modelId="{3974DF53-C4A4-43E0-AE18-1532DB2575C9}" type="presParOf" srcId="{B2175F31-E8FF-41A3-B365-D3840B2C3641}" destId="{027D0368-B7C8-47F3-90EF-946B9530423D}" srcOrd="17" destOrd="0" presId="urn:microsoft.com/office/officeart/2005/8/layout/cycle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1F809D-9A73-4FE7-B78D-5091F5973898}">
      <dsp:nvSpPr>
        <dsp:cNvPr id="0" name=""/>
        <dsp:cNvSpPr/>
      </dsp:nvSpPr>
      <dsp:spPr>
        <a:xfrm>
          <a:off x="4248471" y="16839"/>
          <a:ext cx="1797762" cy="17895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Составление и реализация интерактивных планов уроков</a:t>
          </a:r>
          <a:endParaRPr lang="ru-RU" sz="1600" b="1" kern="1200" dirty="0"/>
        </a:p>
      </dsp:txBody>
      <dsp:txXfrm>
        <a:off x="4248471" y="16839"/>
        <a:ext cx="1797762" cy="1789556"/>
      </dsp:txXfrm>
    </dsp:sp>
    <dsp:sp modelId="{2B72437F-3F72-4609-97A3-089E5920EDEF}">
      <dsp:nvSpPr>
        <dsp:cNvPr id="0" name=""/>
        <dsp:cNvSpPr/>
      </dsp:nvSpPr>
      <dsp:spPr>
        <a:xfrm>
          <a:off x="5604545" y="353457"/>
          <a:ext cx="4384460" cy="4384460"/>
        </a:xfrm>
        <a:custGeom>
          <a:avLst/>
          <a:gdLst/>
          <a:ahLst/>
          <a:cxnLst/>
          <a:rect l="0" t="0" r="0" b="0"/>
          <a:pathLst>
            <a:path>
              <a:moveTo>
                <a:pt x="444871" y="868368"/>
              </a:moveTo>
              <a:arcTo wR="2192230" hR="2192230" stAng="13028933" swAng="81322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FF184-CE4B-4A0E-AA4C-DF18C01E5E9B}">
      <dsp:nvSpPr>
        <dsp:cNvPr id="0" name=""/>
        <dsp:cNvSpPr/>
      </dsp:nvSpPr>
      <dsp:spPr>
        <a:xfrm>
          <a:off x="6048679" y="845848"/>
          <a:ext cx="2128365" cy="16837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Проведение уроков с применением инновационных методов преподавания</a:t>
          </a:r>
          <a:endParaRPr lang="ru-RU" sz="1600" b="1" kern="1200" dirty="0"/>
        </a:p>
      </dsp:txBody>
      <dsp:txXfrm>
        <a:off x="6048679" y="845848"/>
        <a:ext cx="2128365" cy="1683707"/>
      </dsp:txXfrm>
    </dsp:sp>
    <dsp:sp modelId="{C136551C-2F53-4B02-8F4D-A1CEF921E6D2}">
      <dsp:nvSpPr>
        <dsp:cNvPr id="0" name=""/>
        <dsp:cNvSpPr/>
      </dsp:nvSpPr>
      <dsp:spPr>
        <a:xfrm>
          <a:off x="3045706" y="944147"/>
          <a:ext cx="4384460" cy="4384460"/>
        </a:xfrm>
        <a:custGeom>
          <a:avLst/>
          <a:gdLst/>
          <a:ahLst/>
          <a:cxnLst/>
          <a:rect l="0" t="0" r="0" b="0"/>
          <a:pathLst>
            <a:path>
              <a:moveTo>
                <a:pt x="4299232" y="1586909"/>
              </a:moveTo>
              <a:arcTo wR="2192230" hR="2192230" stAng="20638270" swAng="24016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B14C8-6814-4874-BE0C-D3BBC77CC07F}">
      <dsp:nvSpPr>
        <dsp:cNvPr id="0" name=""/>
        <dsp:cNvSpPr/>
      </dsp:nvSpPr>
      <dsp:spPr>
        <a:xfrm>
          <a:off x="6336711" y="2681139"/>
          <a:ext cx="1801843" cy="1699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Внедрение ФГОС в урочную и внеурочную деятельность</a:t>
          </a:r>
          <a:endParaRPr lang="ru-RU" sz="1900" kern="1200" dirty="0"/>
        </a:p>
      </dsp:txBody>
      <dsp:txXfrm>
        <a:off x="6336711" y="2681139"/>
        <a:ext cx="1801843" cy="1699889"/>
      </dsp:txXfrm>
    </dsp:sp>
    <dsp:sp modelId="{8120948D-6FCD-4C94-81E9-F80F7150F9F5}">
      <dsp:nvSpPr>
        <dsp:cNvPr id="0" name=""/>
        <dsp:cNvSpPr/>
      </dsp:nvSpPr>
      <dsp:spPr>
        <a:xfrm>
          <a:off x="5913416" y="509696"/>
          <a:ext cx="4384460" cy="4384460"/>
        </a:xfrm>
        <a:custGeom>
          <a:avLst/>
          <a:gdLst/>
          <a:ahLst/>
          <a:cxnLst/>
          <a:rect l="0" t="0" r="0" b="0"/>
          <a:pathLst>
            <a:path>
              <a:moveTo>
                <a:pt x="778744" y="3867918"/>
              </a:moveTo>
              <a:arcTo wR="2192230" hR="2192230" stAng="7808909" swAng="81699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AEE0D-35C1-4062-A765-186085211569}">
      <dsp:nvSpPr>
        <dsp:cNvPr id="0" name=""/>
        <dsp:cNvSpPr/>
      </dsp:nvSpPr>
      <dsp:spPr>
        <a:xfrm>
          <a:off x="4104455" y="3757277"/>
          <a:ext cx="2229809" cy="15607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Эффективное и целесообразное использование ИКТ на уроках</a:t>
          </a:r>
          <a:endParaRPr lang="ru-RU" sz="1600" b="1" kern="1200" dirty="0"/>
        </a:p>
      </dsp:txBody>
      <dsp:txXfrm>
        <a:off x="4104455" y="3757277"/>
        <a:ext cx="2229809" cy="1560781"/>
      </dsp:txXfrm>
    </dsp:sp>
    <dsp:sp modelId="{C83627F6-B65A-4169-9BF1-FDB5B81738D4}">
      <dsp:nvSpPr>
        <dsp:cNvPr id="0" name=""/>
        <dsp:cNvSpPr/>
      </dsp:nvSpPr>
      <dsp:spPr>
        <a:xfrm>
          <a:off x="950964" y="140556"/>
          <a:ext cx="4384460" cy="4384460"/>
        </a:xfrm>
        <a:custGeom>
          <a:avLst/>
          <a:gdLst/>
          <a:ahLst/>
          <a:cxnLst/>
          <a:rect l="0" t="0" r="0" b="0"/>
          <a:pathLst>
            <a:path>
              <a:moveTo>
                <a:pt x="3148088" y="4165097"/>
              </a:moveTo>
              <a:arcTo wR="2192230" hR="2192230" stAng="3848983" swAng="92620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ED8CF-F07E-4F4A-A0AD-E6AD2913B8B5}">
      <dsp:nvSpPr>
        <dsp:cNvPr id="0" name=""/>
        <dsp:cNvSpPr/>
      </dsp:nvSpPr>
      <dsp:spPr>
        <a:xfrm>
          <a:off x="1800195" y="2825159"/>
          <a:ext cx="2211613" cy="1664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Формирование у учеников активной гражданской позиции</a:t>
          </a:r>
          <a:endParaRPr lang="ru-RU" sz="2000" kern="1200" dirty="0"/>
        </a:p>
      </dsp:txBody>
      <dsp:txXfrm>
        <a:off x="1800195" y="2825159"/>
        <a:ext cx="2211613" cy="1664826"/>
      </dsp:txXfrm>
    </dsp:sp>
    <dsp:sp modelId="{0B973E0F-DF49-439F-AA5C-D2C9B91EDB30}">
      <dsp:nvSpPr>
        <dsp:cNvPr id="0" name=""/>
        <dsp:cNvSpPr/>
      </dsp:nvSpPr>
      <dsp:spPr>
        <a:xfrm>
          <a:off x="2426694" y="1708168"/>
          <a:ext cx="4384460" cy="4384460"/>
        </a:xfrm>
        <a:custGeom>
          <a:avLst/>
          <a:gdLst/>
          <a:ahLst/>
          <a:cxnLst/>
          <a:rect l="0" t="0" r="0" b="0"/>
          <a:pathLst>
            <a:path>
              <a:moveTo>
                <a:pt x="282916" y="1115013"/>
              </a:moveTo>
              <a:arcTo wR="2192230" hR="2192230" stAng="12565877" swAng="34890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558070-6AE9-466B-ADC7-71BB970CE4DE}">
      <dsp:nvSpPr>
        <dsp:cNvPr id="0" name=""/>
        <dsp:cNvSpPr/>
      </dsp:nvSpPr>
      <dsp:spPr>
        <a:xfrm>
          <a:off x="1989335" y="606783"/>
          <a:ext cx="2265385" cy="20266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Дифференцированный подход в работе с детьми с особыми образовательными потребностями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89335" y="606783"/>
        <a:ext cx="2265385" cy="2026642"/>
      </dsp:txXfrm>
    </dsp:sp>
    <dsp:sp modelId="{027D0368-B7C8-47F3-90EF-946B9530423D}">
      <dsp:nvSpPr>
        <dsp:cNvPr id="0" name=""/>
        <dsp:cNvSpPr/>
      </dsp:nvSpPr>
      <dsp:spPr>
        <a:xfrm>
          <a:off x="-122628" y="-1353689"/>
          <a:ext cx="4384460" cy="4384460"/>
        </a:xfrm>
        <a:custGeom>
          <a:avLst/>
          <a:gdLst/>
          <a:ahLst/>
          <a:cxnLst/>
          <a:rect l="0" t="0" r="0" b="0"/>
          <a:pathLst>
            <a:path>
              <a:moveTo>
                <a:pt x="4377681" y="2019966"/>
              </a:moveTo>
              <a:arcTo wR="2192230" hR="2192230" stAng="21329585" swAng="64359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86482-11E3-4FED-8504-AF5AA616DD33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9845C-EBA4-4698-AAC6-0CA22A7D5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:\ProPowerPoint\Шаблоны\Бизнес\Аналитик\Analis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1588"/>
            <a:ext cx="9147175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4464496" cy="72008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Бизнес\Аналитик\Analisis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0"/>
            <a:ext cx="9147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1321C-37C9-4585-AECB-575A93B5ECD3}" type="datetimeFigureOut">
              <a:rPr lang="ru-RU"/>
              <a:pPr>
                <a:defRPr/>
              </a:pPr>
              <a:t>01.02.2018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FA117-4F17-4EE8-8FF0-C87FAAF9D5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Бизнес\Аналитик\AnalisisSlai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175" y="0"/>
            <a:ext cx="9147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1"/>
            <a:ext cx="8496944" cy="2736304"/>
          </a:xfrm>
        </p:spPr>
        <p:txBody>
          <a:bodyPr/>
          <a:lstStyle/>
          <a:p>
            <a:pPr algn="ctr">
              <a:buNone/>
            </a:pPr>
            <a:r>
              <a:rPr lang="ru-RU" sz="4400" b="1" i="1" dirty="0" smtClean="0">
                <a:solidFill>
                  <a:schemeClr val="accent1">
                    <a:lumMod val="75000"/>
                  </a:schemeClr>
                </a:solidFill>
              </a:rPr>
              <a:t>Технология построения </a:t>
            </a:r>
          </a:p>
          <a:p>
            <a:pPr algn="ctr">
              <a:buNone/>
            </a:pPr>
            <a:r>
              <a:rPr lang="ru-RU" sz="4400" b="1" i="1" dirty="0" smtClean="0">
                <a:solidFill>
                  <a:schemeClr val="accent1">
                    <a:lumMod val="75000"/>
                  </a:schemeClr>
                </a:solidFill>
              </a:rPr>
              <a:t>дорожной карты</a:t>
            </a:r>
          </a:p>
          <a:p>
            <a:pPr algn="ctr">
              <a:buNone/>
            </a:pPr>
            <a:r>
              <a:rPr lang="ru-RU" sz="4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400" b="1" i="1" dirty="0" err="1" smtClean="0">
                <a:solidFill>
                  <a:schemeClr val="accent1">
                    <a:lumMod val="75000"/>
                  </a:schemeClr>
                </a:solidFill>
              </a:rPr>
              <a:t>тьюторианта</a:t>
            </a:r>
            <a:endParaRPr lang="ru-RU" sz="4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4088" y="4797152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0070C0"/>
                </a:solidFill>
                <a:cs typeface="Kokila" pitchFamily="34" charset="0"/>
              </a:rPr>
              <a:t>Максимов Евгений </a:t>
            </a:r>
            <a:r>
              <a:rPr lang="ru-RU" sz="2000" dirty="0" smtClean="0">
                <a:solidFill>
                  <a:srgbClr val="0070C0"/>
                </a:solidFill>
                <a:cs typeface="Kokila" pitchFamily="34" charset="0"/>
              </a:rPr>
              <a:t>Ильич,</a:t>
            </a:r>
          </a:p>
          <a:p>
            <a:pPr algn="r"/>
            <a:r>
              <a:rPr lang="ru-RU" sz="2000" dirty="0" smtClean="0">
                <a:solidFill>
                  <a:srgbClr val="0070C0"/>
                </a:solidFill>
                <a:cs typeface="Kokila" pitchFamily="34" charset="0"/>
              </a:rPr>
              <a:t>учитель </a:t>
            </a:r>
            <a:r>
              <a:rPr lang="ru-RU" sz="2000" dirty="0" smtClean="0">
                <a:solidFill>
                  <a:srgbClr val="0070C0"/>
                </a:solidFill>
                <a:cs typeface="Kokila" pitchFamily="34" charset="0"/>
              </a:rPr>
              <a:t>истории </a:t>
            </a:r>
          </a:p>
          <a:p>
            <a:pPr algn="r"/>
            <a:r>
              <a:rPr lang="ru-RU" sz="2000" dirty="0" smtClean="0">
                <a:solidFill>
                  <a:srgbClr val="0070C0"/>
                </a:solidFill>
                <a:cs typeface="Kokila" pitchFamily="34" charset="0"/>
              </a:rPr>
              <a:t>лицея </a:t>
            </a:r>
            <a:r>
              <a:rPr lang="ru-RU" sz="2000" dirty="0" smtClean="0">
                <a:solidFill>
                  <a:srgbClr val="0070C0"/>
                </a:solidFill>
                <a:cs typeface="Kokila" pitchFamily="34" charset="0"/>
              </a:rPr>
              <a:t>№</a:t>
            </a:r>
            <a:r>
              <a:rPr lang="ru-RU" sz="2000" dirty="0" smtClean="0">
                <a:solidFill>
                  <a:srgbClr val="0070C0"/>
                </a:solidFill>
                <a:cs typeface="Kokila" pitchFamily="34" charset="0"/>
              </a:rPr>
              <a:t>121 Советского района г. </a:t>
            </a:r>
            <a:r>
              <a:rPr lang="ru-RU" sz="2000" smtClean="0">
                <a:solidFill>
                  <a:srgbClr val="0070C0"/>
                </a:solidFill>
                <a:cs typeface="Kokila" pitchFamily="34" charset="0"/>
              </a:rPr>
              <a:t>Казани</a:t>
            </a:r>
            <a:endParaRPr lang="ru-RU" sz="2000" dirty="0">
              <a:solidFill>
                <a:srgbClr val="0070C0"/>
              </a:solidFill>
              <a:cs typeface="Kokil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0"/>
            <a:ext cx="903649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Диагностика:</a:t>
            </a:r>
          </a:p>
          <a:p>
            <a:pPr eaLnBrk="0" hangingPunct="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tt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Повторное посещение урока </a:t>
            </a:r>
            <a:r>
              <a:rPr lang="tt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tt-RU" sz="16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29.09. 17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тема проведенного урока соответствует рабочей программе);</a:t>
            </a:r>
            <a:endParaRPr lang="tt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tt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Анализ, корректировка:</a:t>
            </a:r>
          </a:p>
          <a:p>
            <a:pPr marL="342900" indent="-342900" eaLnBrk="0" hangingPunct="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Умело выбирает темп урока, задания, требующие напряженного интеллектуального труда чередуется с более легкими.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Умеет отбирать учебный материал с учетом уровня усвоения знаний учащимися.</a:t>
            </a:r>
          </a:p>
          <a:p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3.Создана хорошая рабочая атмосфера на уроке.</a:t>
            </a:r>
          </a:p>
          <a:p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Домашнее задание  было дифференцированным</a:t>
            </a:r>
          </a:p>
          <a:p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Рекомендации: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1.Западает актуализация знаний.</a:t>
            </a:r>
          </a:p>
          <a:p>
            <a:pPr marL="342900" indent="-34290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2.Своевременно выставлять и комментировать оценки за урок. </a:t>
            </a:r>
          </a:p>
          <a:p>
            <a:pPr marL="342900" indent="-34290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Можно привлечь к оцениванию выполненных работ самим учащимся.</a:t>
            </a:r>
          </a:p>
          <a:p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Разнообразность формы проведения физкультминуток. </a:t>
            </a:r>
          </a:p>
          <a:p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4.Мало работала с текстом.</a:t>
            </a:r>
          </a:p>
          <a:p>
            <a:pPr>
              <a:buFontTx/>
              <a:buChar char="-"/>
            </a:pPr>
            <a:r>
              <a:rPr lang="ru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Посещение урока всей командой </a:t>
            </a:r>
            <a:r>
              <a:rPr lang="ru-RU" sz="16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18.10.17</a:t>
            </a:r>
            <a:r>
              <a:rPr lang="tt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тема проведенного урока соответствует рабочей программе);</a:t>
            </a:r>
          </a:p>
          <a:p>
            <a:r>
              <a:rPr lang="tt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Анализ:</a:t>
            </a:r>
            <a:r>
              <a:rPr lang="tt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данного урока соответствует его цели и типу. Умело организует начало урока.</a:t>
            </a:r>
          </a:p>
          <a:p>
            <a:pPr marL="342900" indent="-34290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Этапы урока взаимосвязаны и логически последовательны, переход от одного этапа к другому осуществляется с помощью проблемных связок </a:t>
            </a:r>
          </a:p>
          <a:p>
            <a:pPr marL="342900" indent="-34290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При изучении нового материала рационально было использовано время на опрос.</a:t>
            </a:r>
          </a:p>
          <a:p>
            <a:pPr marL="342900" indent="-34290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Учитель использует разнообразные тренировочные упражнения для закрепления полученных знаний по теме</a:t>
            </a:r>
          </a:p>
          <a:p>
            <a:pPr marL="342900" indent="-342900"/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Рекомендации:</a:t>
            </a:r>
          </a:p>
          <a:p>
            <a:pPr marL="342900" indent="-34290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1.Обязательно делать рефлексию по изученному материалу.</a:t>
            </a:r>
          </a:p>
          <a:p>
            <a:pPr marL="342900" indent="-34290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2.Своевременно выставлять и комментировать оценки за урок. Можно привлечь к оцениванию выполненных работ самим учащимся.</a:t>
            </a:r>
            <a:endParaRPr lang="tt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endParaRPr lang="ru-RU" sz="1400" dirty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56895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buFontTx/>
              <a:buChar char="-"/>
            </a:pPr>
            <a:r>
              <a:rPr lang="tt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Открытый урок </a:t>
            </a:r>
            <a:r>
              <a:rPr lang="tt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tt-RU" sz="16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17.11.17</a:t>
            </a:r>
            <a:r>
              <a:rPr lang="tt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тема проведенного урока соответствует рабочей программе);</a:t>
            </a:r>
          </a:p>
          <a:p>
            <a:pPr eaLnBrk="0" hangingPunct="0"/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342900" indent="-342900" eaLnBrk="0" hangingPunct="0">
              <a:buAutoNum type="arabicPeriod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Учитель правильно и обоснованно определила цели урока с учетом программных требований и содержания учебного материала.</a:t>
            </a:r>
          </a:p>
          <a:p>
            <a:pPr marL="342900" indent="-342900" eaLnBrk="0" hangingPunct="0">
              <a:buAutoNum type="arabicPeriod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Умело выбирает темп урока, задания, требующие напряженного интеллектуального труда, чередуется с более легкими.</a:t>
            </a:r>
          </a:p>
          <a:p>
            <a:pPr marL="342900" indent="-342900" eaLnBrk="0" hangingPunct="0">
              <a:buAutoNum type="arabicPeriod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Время использует эффективно.</a:t>
            </a:r>
          </a:p>
          <a:p>
            <a:pPr marL="342900" indent="-342900" eaLnBrk="0" hangingPunct="0">
              <a:buAutoNum type="arabicPeriod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Использует пути формирования самостоятельного мышления средствами содержания учебного материала (развивает умение осознанного осмысления учебного материала.</a:t>
            </a:r>
          </a:p>
          <a:p>
            <a:pPr marL="342900" indent="-342900" eaLnBrk="0" hangingPunct="0">
              <a:buAutoNum type="arabicPeriod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Учитель использует разнообразные тренировочные упражнения для закрепления полученных знаний по теме, при этом осуществляет индивидуальный </a:t>
            </a:r>
            <a:r>
              <a:rPr lang="ru-RU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разноуровневый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подход при выполнении предложенных заданий.</a:t>
            </a:r>
          </a:p>
          <a:p>
            <a:pPr marL="342900" indent="-342900" eaLnBrk="0" hangingPunct="0">
              <a:buAutoNum type="arabicPeriod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Создана хорошая рабочая атмосфера на уроке.</a:t>
            </a:r>
          </a:p>
          <a:p>
            <a:pPr marL="342900" indent="-342900" eaLnBrk="0" hangingPunct="0">
              <a:buAutoNum type="arabicPeriod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Домашнее задание имеет дифференцированный характер</a:t>
            </a:r>
          </a:p>
          <a:p>
            <a:pPr eaLnBrk="0" hangingPunct="0"/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Рекомендации:</a:t>
            </a:r>
          </a:p>
          <a:p>
            <a:pPr eaLnBrk="0" hangingPunct="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Учителю работать над развитием речи учащихся, добиваться четких, полных развернутых ответов. </a:t>
            </a:r>
          </a:p>
          <a:p>
            <a:pPr eaLnBrk="0" hangingPunct="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Разнообразность формы проведения физкультминуток</a:t>
            </a:r>
          </a:p>
          <a:p>
            <a:pPr eaLnBrk="0" hangingPunct="0">
              <a:buFontTx/>
              <a:buChar char="-"/>
            </a:pPr>
            <a:r>
              <a:rPr lang="tt-RU" sz="1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методические консультации:</a:t>
            </a:r>
          </a:p>
          <a:p>
            <a:pPr eaLnBrk="0" hangingPunct="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23.09. 17. ( Конструирование урока )</a:t>
            </a:r>
          </a:p>
          <a:p>
            <a:pPr eaLnBrk="0" hangingPunct="0"/>
            <a:r>
              <a:rPr lang="tt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04.10. 17  (Типы уроков)</a:t>
            </a:r>
          </a:p>
          <a:p>
            <a:pPr eaLnBrk="0" hangingPunct="0"/>
            <a:r>
              <a:rPr lang="ru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17.10.17 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(Методы обучения  - И.М. </a:t>
            </a:r>
            <a:r>
              <a:rPr lang="ru-RU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Осмоловская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 Словесные и наглядные методы обучения»)</a:t>
            </a:r>
            <a:endParaRPr lang="tt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tt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21. 11.17. ( Как стать хорошим учителем? Ли Лефевер “Искусство объяснть”)</a:t>
            </a:r>
          </a:p>
          <a:p>
            <a:pPr eaLnBrk="0" hangingPunct="0"/>
            <a:r>
              <a:rPr lang="tt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 12.17 ( Прочитать книгу: Дуг Лемов “Мастерство учителя”)</a:t>
            </a:r>
            <a:endParaRPr lang="ru-RU" sz="1600" dirty="0" smtClean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600" dirty="0" smtClean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концов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3084" y="548680"/>
            <a:ext cx="8791404" cy="61206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1592263" y="404664"/>
            <a:ext cx="5959475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тьютерского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сопровождения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1184275" y="1897063"/>
            <a:ext cx="5472113" cy="5222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Диагностико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- мотивационный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1184275" y="2636838"/>
            <a:ext cx="4392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Проектировочный</a:t>
            </a: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1184275" y="3500438"/>
            <a:ext cx="4392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Практический</a:t>
            </a: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1189038" y="4348163"/>
            <a:ext cx="4392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Аналитический</a:t>
            </a:r>
          </a:p>
        </p:txBody>
      </p:sp>
      <p:pic>
        <p:nvPicPr>
          <p:cNvPr id="13319" name="Picture 2" descr="http://novosticlub.ru/wp-content/uploads/2013/05/icon1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356992"/>
            <a:ext cx="471599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40960" cy="1584176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Знакомство с подопечными и исследование  их зон роста: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772816"/>
            <a:ext cx="47880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i="1" dirty="0" smtClean="0">
              <a:cs typeface="Miriam" pitchFamily="34" charset="-79"/>
            </a:endParaRPr>
          </a:p>
          <a:p>
            <a:pPr>
              <a:buFontTx/>
              <a:buChar char="-"/>
            </a:pPr>
            <a:r>
              <a:rPr lang="ru-RU" sz="2600" i="1" dirty="0" smtClean="0">
                <a:cs typeface="Miriam" pitchFamily="34" charset="-79"/>
              </a:rPr>
              <a:t> Исследование потребностей молодого специалиста;</a:t>
            </a:r>
          </a:p>
          <a:p>
            <a:pPr>
              <a:buFontTx/>
              <a:buChar char="-"/>
            </a:pPr>
            <a:endParaRPr lang="ru-RU" sz="2600" i="1" dirty="0" smtClean="0">
              <a:cs typeface="Miriam" pitchFamily="34" charset="-79"/>
            </a:endParaRPr>
          </a:p>
          <a:p>
            <a:pPr>
              <a:buFontTx/>
              <a:buChar char="-"/>
            </a:pPr>
            <a:r>
              <a:rPr lang="ru-RU" sz="2600" i="1" dirty="0" smtClean="0">
                <a:cs typeface="Miriam" pitchFamily="34" charset="-79"/>
              </a:rPr>
              <a:t>Составление плана развития молодого специалиста;</a:t>
            </a:r>
          </a:p>
          <a:p>
            <a:pPr>
              <a:buFontTx/>
              <a:buChar char="-"/>
            </a:pPr>
            <a:endParaRPr lang="ru-RU" sz="2600" i="1" dirty="0" smtClean="0">
              <a:cs typeface="Miriam" pitchFamily="34" charset="-79"/>
            </a:endParaRPr>
          </a:p>
          <a:p>
            <a:pPr>
              <a:buFontTx/>
              <a:buChar char="-"/>
            </a:pPr>
            <a:r>
              <a:rPr lang="ru-RU" sz="2600" i="1" dirty="0" smtClean="0">
                <a:cs typeface="Miriam" pitchFamily="34" charset="-79"/>
              </a:rPr>
              <a:t>Определение темперамента подопечного</a:t>
            </a:r>
            <a:r>
              <a:rPr lang="ru-RU" sz="2800" i="1" dirty="0" smtClean="0">
                <a:cs typeface="Miriam" pitchFamily="34" charset="-79"/>
              </a:rPr>
              <a:t>.</a:t>
            </a:r>
            <a:endParaRPr lang="ru-RU" sz="2800" i="1" dirty="0">
              <a:cs typeface="Miriam" pitchFamily="34" charset="-79"/>
            </a:endParaRPr>
          </a:p>
        </p:txBody>
      </p:sp>
      <p:pic>
        <p:nvPicPr>
          <p:cNvPr id="7" name="Содержимое 6" descr="1421946325392-6sjqzill0f1p-dad3dcef972ecf595b6d3cda7c5b4ad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916832"/>
            <a:ext cx="4499992" cy="4752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Пример вопросов из анкеты для молодого специалиста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612576" y="1539949"/>
          <a:ext cx="9972600" cy="5318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1124744"/>
            <a:ext cx="6474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На ваш взгляд, владеете ли вы следующими компетенциями?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>
                <a:cs typeface="Miriam" pitchFamily="34" charset="-79"/>
              </a:rPr>
              <a:t>Определение темперамента подопечного.</a:t>
            </a:r>
            <a:endParaRPr lang="ru-RU" sz="3200" dirty="0"/>
          </a:p>
        </p:txBody>
      </p:sp>
      <p:pic>
        <p:nvPicPr>
          <p:cNvPr id="4" name="Содержимое 3" descr="6_ma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1" y="1428175"/>
            <a:ext cx="8712967" cy="524118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ru-RU" sz="3100" dirty="0" smtClean="0">
                <a:solidFill>
                  <a:schemeClr val="accent1">
                    <a:lumMod val="50000"/>
                  </a:schemeClr>
                </a:solidFill>
              </a:rPr>
              <a:t>Посещение  подопечным урока наставника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27984" y="1916832"/>
            <a:ext cx="471601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Посещение урока;</a:t>
            </a:r>
          </a:p>
          <a:p>
            <a:pPr>
              <a:buFontTx/>
              <a:buChar char="-"/>
            </a:pPr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Анализ урока;</a:t>
            </a:r>
          </a:p>
          <a:p>
            <a:pPr>
              <a:buFontTx/>
              <a:buChar char="-"/>
            </a:pPr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Методический </a:t>
            </a:r>
            <a:r>
              <a:rPr lang="ru-RU" sz="3200" b="1" i="1" dirty="0" err="1" smtClean="0">
                <a:solidFill>
                  <a:srgbClr val="0070C0"/>
                </a:solidFill>
              </a:rPr>
              <a:t>коучинг</a:t>
            </a:r>
            <a:r>
              <a:rPr lang="ru-RU" sz="3200" b="1" i="1" dirty="0" smtClean="0">
                <a:solidFill>
                  <a:srgbClr val="0070C0"/>
                </a:solidFill>
              </a:rPr>
              <a:t>.</a:t>
            </a:r>
          </a:p>
          <a:p>
            <a:pPr>
              <a:buFontTx/>
              <a:buChar char="-"/>
            </a:pPr>
            <a:endParaRPr lang="ru-RU" dirty="0"/>
          </a:p>
        </p:txBody>
      </p:sp>
      <p:pic>
        <p:nvPicPr>
          <p:cNvPr id="7" name="Содержимое 6" descr="cbvgnc7vpsg8gkg4ck4wgoks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501" y="1628800"/>
            <a:ext cx="4416491" cy="33123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208823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cs typeface="Microsoft Tai Le" pitchFamily="34" charset="0"/>
              </a:rPr>
              <a:t> Посещение урока подопечного наставником и проведение методического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cs typeface="Microsoft Tai Le" pitchFamily="34" charset="0"/>
              </a:rPr>
              <a:t>коучинга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928676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00430" y="2647950"/>
            <a:ext cx="5436066" cy="4093418"/>
          </a:xfrm>
        </p:spPr>
      </p:pic>
      <p:sp>
        <p:nvSpPr>
          <p:cNvPr id="5" name="TextBox 4"/>
          <p:cNvSpPr txBox="1"/>
          <p:nvPr/>
        </p:nvSpPr>
        <p:spPr>
          <a:xfrm>
            <a:off x="611560" y="1988840"/>
            <a:ext cx="6048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solidFill>
                  <a:srgbClr val="002060"/>
                </a:solidFill>
              </a:rPr>
              <a:t>Цикл методического </a:t>
            </a:r>
            <a:r>
              <a:rPr lang="ru-RU" sz="3200" b="1" u="sng" dirty="0" err="1" smtClean="0">
                <a:solidFill>
                  <a:srgbClr val="002060"/>
                </a:solidFill>
              </a:rPr>
              <a:t>коучинга</a:t>
            </a:r>
            <a:r>
              <a:rPr lang="ru-RU" sz="3200" b="1" u="sng" dirty="0" smtClean="0">
                <a:solidFill>
                  <a:srgbClr val="00206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Обсуждение урока ;</a:t>
            </a:r>
          </a:p>
          <a:p>
            <a:pPr>
              <a:buFontTx/>
              <a:buChar char="-"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Просмотр урока;</a:t>
            </a:r>
          </a:p>
          <a:p>
            <a:pPr>
              <a:buFontTx/>
              <a:buChar char="-"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Обсуждение после урока.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0076" y="404664"/>
            <a:ext cx="75862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ТРУДНОСТИ ПЕДАГОГОВ</a:t>
            </a:r>
          </a:p>
        </p:txBody>
      </p:sp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2" cstate="print"/>
          <a:srcRect t="11218"/>
          <a:stretch>
            <a:fillRect/>
          </a:stretch>
        </p:blipFill>
        <p:spPr bwMode="auto">
          <a:xfrm>
            <a:off x="4929187" y="3933056"/>
            <a:ext cx="4214813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874bb61a0655cd8141b42372c976ecc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7" y="4221088"/>
            <a:ext cx="3672407" cy="244827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27584" y="1988840"/>
            <a:ext cx="4752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</a:rPr>
              <a:t>Личностные</a:t>
            </a:r>
          </a:p>
          <a:p>
            <a:pPr>
              <a:buFontTx/>
              <a:buChar char="-"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Педагогические </a:t>
            </a:r>
            <a:endParaRPr lang="ru-RU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2" name="Rectangle 2"/>
          <p:cNvSpPr>
            <a:spLocks noChangeArrowheads="1"/>
          </p:cNvSpPr>
          <p:nvPr/>
        </p:nvSpPr>
        <p:spPr bwMode="auto">
          <a:xfrm>
            <a:off x="323528" y="616464"/>
            <a:ext cx="8820472" cy="650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Карта </a:t>
            </a:r>
            <a:r>
              <a:rPr lang="ru-RU" sz="2400" b="1" dirty="0" err="1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тьюторского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сопровождения учителя </a:t>
            </a:r>
            <a:endParaRPr lang="ru-RU" sz="2400" dirty="0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Ф.И.О. 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педагога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_________________________________________________</a:t>
            </a:r>
            <a:endParaRPr lang="ru-RU" sz="11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Должность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Учитель истории и английского языка</a:t>
            </a:r>
            <a:endParaRPr lang="ru-RU" sz="11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Общий стаж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0 </a:t>
            </a:r>
            <a:endParaRPr lang="ru-RU" sz="11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Педагогический 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стаж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- 0</a:t>
            </a:r>
            <a:endParaRPr lang="ru-RU" sz="11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Квалификационная 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категория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нет</a:t>
            </a:r>
            <a:endParaRPr lang="ru-RU" sz="11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Нагрузка в учебном 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году 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- 26 часов</a:t>
            </a:r>
          </a:p>
          <a:p>
            <a:pPr eaLnBrk="0" hangingPunct="0"/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Классы: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1, 5, 9, 11</a:t>
            </a:r>
          </a:p>
          <a:p>
            <a:pPr eaLnBrk="0" hangingPunct="0"/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Темперамент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Холерик, Экстраверт.</a:t>
            </a:r>
          </a:p>
          <a:p>
            <a:pPr eaLnBrk="0" hangingPunct="0"/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Диагностика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ru-RU" sz="1100" b="1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sz="14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собеседование с </a:t>
            </a:r>
            <a:r>
              <a:rPr lang="ru-RU" sz="1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учителем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учителем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мечтала стать с детства, любит детей, считает, что профессия учитель одна из самых нужных профессий для общества)</a:t>
            </a:r>
            <a:endParaRPr lang="ru-RU" sz="11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sz="14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посещение </a:t>
            </a:r>
            <a:r>
              <a:rPr lang="ru-RU" sz="1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урока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4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22.09. 17.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тема проведенного урока соответствует рабочей программе);</a:t>
            </a:r>
            <a:endParaRPr lang="ru-RU" sz="11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 урока, корректировка:</a:t>
            </a:r>
          </a:p>
          <a:p>
            <a:pPr eaLnBrk="0" hangingPunct="0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Учитель правильно и обоснованно определила цели урока с учетом программных требований и содержания учебного материала.</a:t>
            </a:r>
          </a:p>
          <a:p>
            <a:pPr eaLnBrk="0" hangingPunct="0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Структура данного урока соответствует его цели и типу. </a:t>
            </a:r>
          </a:p>
          <a:p>
            <a:pPr eaLnBrk="0" hangingPunct="0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Следует отметить правильную речь учителя, хорошую дикцию.</a:t>
            </a:r>
          </a:p>
          <a:p>
            <a:pPr eaLnBrk="0" hangingPunct="0"/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Рекомендации:</a:t>
            </a:r>
          </a:p>
          <a:p>
            <a:pPr eaLnBrk="0" hangingPunct="0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Очень много говорила на уроке сама, работа детей была минимальной</a:t>
            </a:r>
          </a:p>
          <a:p>
            <a:pPr eaLnBrk="0" hangingPunct="0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Учителю работать над развитием речи учащихся, добиваться четких, полных развернутых ответов.</a:t>
            </a:r>
          </a:p>
          <a:p>
            <a:pPr eaLnBrk="0" hangingPunct="0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Обязательно подводить итог урока.</a:t>
            </a:r>
          </a:p>
          <a:p>
            <a:pPr eaLnBrk="0" hangingPunct="0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Своевременно выставлять и комментировать оценки за урок. </a:t>
            </a:r>
          </a:p>
          <a:p>
            <a:pPr eaLnBrk="0" hangingPunct="0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Домашнее задание не было дифференцированным</a:t>
            </a:r>
          </a:p>
          <a:p>
            <a:pPr eaLnBrk="0" hangingPunct="0"/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Методический 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коучинг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eaLnBrk="0" hangingPunct="0"/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sz="11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 dirty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40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Тема407</Template>
  <TotalTime>940</TotalTime>
  <Words>755</Words>
  <Application>Microsoft Office PowerPoint</Application>
  <PresentationFormat>Экран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Тема407</vt:lpstr>
      <vt:lpstr>Слайд 1</vt:lpstr>
      <vt:lpstr>Слайд 2</vt:lpstr>
      <vt:lpstr> Знакомство с подопечными и исследование  их зон роста: </vt:lpstr>
      <vt:lpstr>Пример вопросов из анкеты для молодого специалиста</vt:lpstr>
      <vt:lpstr>Определение темперамента подопечного.</vt:lpstr>
      <vt:lpstr>Посещение  подопечным урока наставника </vt:lpstr>
      <vt:lpstr> Посещение урока подопечного наставником и проведение методического коучинга 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Василий</dc:creator>
  <cp:lastModifiedBy>User</cp:lastModifiedBy>
  <cp:revision>122</cp:revision>
  <dcterms:created xsi:type="dcterms:W3CDTF">2014-01-13T09:20:27Z</dcterms:created>
  <dcterms:modified xsi:type="dcterms:W3CDTF">2018-02-01T11:32:06Z</dcterms:modified>
</cp:coreProperties>
</file>